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3" r:id="rId3"/>
    <p:sldId id="289" r:id="rId4"/>
    <p:sldId id="290" r:id="rId5"/>
    <p:sldId id="291" r:id="rId6"/>
    <p:sldId id="292" r:id="rId7"/>
    <p:sldId id="257" r:id="rId8"/>
    <p:sldId id="260" r:id="rId9"/>
    <p:sldId id="258" r:id="rId10"/>
    <p:sldId id="294" r:id="rId11"/>
    <p:sldId id="259" r:id="rId12"/>
    <p:sldId id="295" r:id="rId13"/>
    <p:sldId id="261" r:id="rId14"/>
    <p:sldId id="264" r:id="rId15"/>
    <p:sldId id="297" r:id="rId16"/>
    <p:sldId id="296" r:id="rId17"/>
    <p:sldId id="268" r:id="rId18"/>
    <p:sldId id="285" r:id="rId19"/>
    <p:sldId id="300" r:id="rId20"/>
    <p:sldId id="307" r:id="rId21"/>
    <p:sldId id="308" r:id="rId22"/>
    <p:sldId id="299" r:id="rId23"/>
    <p:sldId id="309" r:id="rId24"/>
    <p:sldId id="310" r:id="rId25"/>
    <p:sldId id="301" r:id="rId26"/>
    <p:sldId id="269" r:id="rId27"/>
    <p:sldId id="272" r:id="rId28"/>
    <p:sldId id="302" r:id="rId29"/>
    <p:sldId id="273" r:id="rId30"/>
    <p:sldId id="276" r:id="rId31"/>
    <p:sldId id="287" r:id="rId32"/>
    <p:sldId id="303" r:id="rId33"/>
    <p:sldId id="311" r:id="rId34"/>
    <p:sldId id="312" r:id="rId35"/>
    <p:sldId id="304" r:id="rId36"/>
    <p:sldId id="313" r:id="rId37"/>
    <p:sldId id="314" r:id="rId38"/>
    <p:sldId id="305" r:id="rId39"/>
    <p:sldId id="277" r:id="rId40"/>
    <p:sldId id="280" r:id="rId41"/>
    <p:sldId id="306" r:id="rId42"/>
    <p:sldId id="281" r:id="rId43"/>
    <p:sldId id="284" r:id="rId44"/>
    <p:sldId id="288" r:id="rId45"/>
    <p:sldId id="315" r:id="rId46"/>
    <p:sldId id="317" r:id="rId47"/>
    <p:sldId id="318" r:id="rId48"/>
    <p:sldId id="316" r:id="rId49"/>
    <p:sldId id="319" r:id="rId50"/>
    <p:sldId id="320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4" d="100"/>
          <a:sy n="94" d="100"/>
        </p:scale>
        <p:origin x="-360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55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66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01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53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5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05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260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77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75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49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28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8FDA8-5030-F44C-8FBB-FEF713574F4D}" type="datetimeFigureOut">
              <a:rPr lang="en-US" smtClean="0"/>
              <a:t>9/29/15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61A5C-D2F5-7245-A22C-557AB42F6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55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2.emf"/><Relationship Id="rId3" Type="http://schemas.openxmlformats.org/officeDocument/2006/relationships/image" Target="../media/image3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emf"/><Relationship Id="rId3" Type="http://schemas.openxmlformats.org/officeDocument/2006/relationships/image" Target="../media/image39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Relationship Id="rId3" Type="http://schemas.openxmlformats.org/officeDocument/2006/relationships/image" Target="../media/image43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emf"/><Relationship Id="rId3" Type="http://schemas.openxmlformats.org/officeDocument/2006/relationships/image" Target="../media/image45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Surrogate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Unbalanced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Heterogeneity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Meilei</a:t>
            </a:r>
            <a:r>
              <a:rPr lang="zh-CN" altLang="en-US" dirty="0" smtClean="0"/>
              <a:t> </a:t>
            </a:r>
            <a:r>
              <a:rPr lang="en-US" altLang="zh-CN" dirty="0" smtClean="0"/>
              <a:t>Jiang</a:t>
            </a:r>
          </a:p>
          <a:p>
            <a:r>
              <a:rPr lang="en-US" dirty="0" smtClean="0"/>
              <a:t>Department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Statistics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Operations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192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Location and Scale Batch Effect Model</a:t>
            </a:r>
            <a:endParaRPr lang="en-US" dirty="0"/>
          </a:p>
        </p:txBody>
      </p:sp>
      <p:pic>
        <p:nvPicPr>
          <p:cNvPr id="6" name="Content Placeholder 5" descr="Screen Shot 2015-09-23 at 12.25.49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651" r="-30651"/>
          <a:stretch>
            <a:fillRect/>
          </a:stretch>
        </p:blipFill>
        <p:spPr>
          <a:xfrm>
            <a:off x="-588562" y="1208185"/>
            <a:ext cx="9988166" cy="5493107"/>
          </a:xfrm>
        </p:spPr>
      </p:pic>
    </p:spTree>
    <p:extLst>
      <p:ext uri="{BB962C8B-B14F-4D97-AF65-F5344CB8AC3E}">
        <p14:creationId xmlns:p14="http://schemas.microsoft.com/office/powerpoint/2010/main" val="1471089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of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</a:p>
          <a:p>
            <a:pPr lvl="1"/>
            <a:r>
              <a:rPr lang="en-US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1: α</a:t>
            </a:r>
            <a:r>
              <a:rPr lang="en-US" altLang="zh-CN" baseline="-25000" dirty="0" smtClean="0"/>
              <a:t>1 </a:t>
            </a:r>
            <a:r>
              <a:rPr lang="en-US" altLang="zh-CN" dirty="0" smtClean="0"/>
              <a:t>= 2</a:t>
            </a:r>
          </a:p>
          <a:p>
            <a:pPr lvl="1"/>
            <a:r>
              <a:rPr lang="en-US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n-US" altLang="zh-CN" dirty="0" smtClean="0"/>
              <a:t>α</a:t>
            </a:r>
            <a:r>
              <a:rPr lang="en-US" altLang="zh-CN" baseline="-25000" dirty="0" smtClean="0"/>
              <a:t>2 </a:t>
            </a:r>
            <a:r>
              <a:rPr lang="en-US" altLang="zh-CN" dirty="0"/>
              <a:t>= -</a:t>
            </a:r>
            <a:r>
              <a:rPr lang="en-US" altLang="zh-CN" dirty="0" smtClean="0"/>
              <a:t>2</a:t>
            </a:r>
          </a:p>
          <a:p>
            <a:r>
              <a:rPr lang="en-US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Effect: </a:t>
            </a:r>
          </a:p>
          <a:p>
            <a:pPr lvl="1"/>
            <a:r>
              <a:rPr lang="en-US" altLang="zh-CN" dirty="0" smtClean="0"/>
              <a:t>Additive Effect</a:t>
            </a:r>
          </a:p>
          <a:p>
            <a:pPr lvl="2"/>
            <a:r>
              <a:rPr lang="en-US" dirty="0" smtClean="0"/>
              <a:t>Batch 1: β</a:t>
            </a:r>
            <a:r>
              <a:rPr lang="en-US" baseline="-25000" dirty="0" smtClean="0"/>
              <a:t>1 </a:t>
            </a:r>
            <a:r>
              <a:rPr lang="en-US" dirty="0" smtClean="0"/>
              <a:t>= 2</a:t>
            </a:r>
            <a:endParaRPr lang="en-US" altLang="zh-CN" dirty="0" smtClean="0"/>
          </a:p>
          <a:p>
            <a:pPr lvl="2"/>
            <a:r>
              <a:rPr lang="en-US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n-US" dirty="0" smtClean="0"/>
              <a:t>β</a:t>
            </a:r>
            <a:r>
              <a:rPr lang="en-US" baseline="-25000" dirty="0" smtClean="0"/>
              <a:t>2 </a:t>
            </a:r>
            <a:r>
              <a:rPr lang="en-US" dirty="0"/>
              <a:t>= 2</a:t>
            </a:r>
            <a:endParaRPr lang="en-US" altLang="zh-CN" dirty="0"/>
          </a:p>
          <a:p>
            <a:pPr lvl="1"/>
            <a:r>
              <a:rPr lang="en-US" altLang="zh-CN" dirty="0" smtClean="0"/>
              <a:t>Multiplicative </a:t>
            </a:r>
            <a:r>
              <a:rPr lang="en-US" altLang="zh-CN" dirty="0"/>
              <a:t>Effect</a:t>
            </a:r>
          </a:p>
          <a:p>
            <a:pPr lvl="2"/>
            <a:r>
              <a:rPr lang="en-US" dirty="0"/>
              <a:t>Batch 1: </a:t>
            </a:r>
            <a:r>
              <a:rPr lang="en-US" dirty="0" smtClean="0"/>
              <a:t>δ</a:t>
            </a:r>
            <a:r>
              <a:rPr lang="en-US" baseline="-25000" dirty="0" smtClean="0"/>
              <a:t>1 </a:t>
            </a:r>
            <a:r>
              <a:rPr lang="en-US" dirty="0"/>
              <a:t>= </a:t>
            </a:r>
            <a:r>
              <a:rPr lang="en-US" dirty="0" smtClean="0"/>
              <a:t>1</a:t>
            </a:r>
            <a:endParaRPr lang="en-US" altLang="zh-CN" dirty="0"/>
          </a:p>
          <a:p>
            <a:pPr lvl="2"/>
            <a:r>
              <a:rPr lang="en-US" dirty="0"/>
              <a:t>Batch</a:t>
            </a:r>
            <a:r>
              <a:rPr lang="zh-CN" altLang="en-US" dirty="0"/>
              <a:t> </a:t>
            </a:r>
            <a:r>
              <a:rPr lang="en-US" altLang="zh-CN" dirty="0" smtClean="0"/>
              <a:t>2: δ</a:t>
            </a:r>
            <a:r>
              <a:rPr lang="en-US" baseline="-25000" dirty="0" smtClean="0"/>
              <a:t>2 </a:t>
            </a:r>
            <a:r>
              <a:rPr lang="en-US" dirty="0"/>
              <a:t>= </a:t>
            </a:r>
            <a:r>
              <a:rPr lang="en-US" dirty="0" smtClean="0"/>
              <a:t>2</a:t>
            </a:r>
            <a:endParaRPr lang="en-US" altLang="zh-CN" dirty="0" smtClean="0"/>
          </a:p>
          <a:p>
            <a:r>
              <a:rPr lang="en-US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dirty="0" smtClean="0"/>
              <a:t>N</a:t>
            </a:r>
            <a:r>
              <a:rPr lang="en-US" altLang="zh-CN" dirty="0" smtClean="0"/>
              <a:t>(0</a:t>
            </a:r>
            <a:r>
              <a:rPr lang="zh-CN" altLang="en-US" dirty="0" smtClean="0"/>
              <a:t> 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889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1: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 </a:t>
            </a:r>
            <a:r>
              <a:rPr lang="zh-CN" altLang="zh-CN" dirty="0"/>
              <a:t>=</a:t>
            </a:r>
            <a:r>
              <a:rPr lang="zh-CN" altLang="en-US" dirty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0.4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0.4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0.6</a:t>
            </a:r>
          </a:p>
          <a:p>
            <a:pPr lvl="1"/>
            <a:r>
              <a:rPr lang="en-US" dirty="0" smtClean="0"/>
              <a:t>Angle(b, y) = </a:t>
            </a:r>
            <a:r>
              <a:rPr lang="en-US" altLang="zh-CN" dirty="0" smtClean="0"/>
              <a:t>9</a:t>
            </a:r>
            <a:r>
              <a:rPr lang="en-US" dirty="0" smtClean="0"/>
              <a:t>0°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additive.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7.07°</a:t>
            </a:r>
          </a:p>
        </p:txBody>
      </p:sp>
    </p:spTree>
    <p:extLst>
      <p:ext uri="{BB962C8B-B14F-4D97-AF65-F5344CB8AC3E}">
        <p14:creationId xmlns:p14="http://schemas.microsoft.com/office/powerpoint/2010/main" val="1256921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1: </a:t>
            </a:r>
            <a:r>
              <a:rPr lang="en-US" dirty="0" smtClean="0"/>
              <a:t>Data </a:t>
            </a:r>
            <a:r>
              <a:rPr lang="en-US" dirty="0"/>
              <a:t>Set 1</a:t>
            </a:r>
          </a:p>
        </p:txBody>
      </p:sp>
      <p:pic>
        <p:nvPicPr>
          <p:cNvPr id="6" name="Picture 5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8" y="1125704"/>
            <a:ext cx="4585837" cy="5732296"/>
          </a:xfrm>
          <a:prstGeom prst="rect">
            <a:avLst/>
          </a:prstGeom>
        </p:spPr>
      </p:pic>
      <p:pic>
        <p:nvPicPr>
          <p:cNvPr id="8" name="Picture 7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163" y="1125704"/>
            <a:ext cx="4585837" cy="573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43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1: Data Set 1</a:t>
            </a:r>
            <a:endParaRPr lang="en-US" dirty="0"/>
          </a:p>
        </p:txBody>
      </p:sp>
      <p:pic>
        <p:nvPicPr>
          <p:cNvPr id="5" name="Picture 4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2280"/>
            <a:ext cx="4628647" cy="4628647"/>
          </a:xfrm>
          <a:prstGeom prst="rect">
            <a:avLst/>
          </a:prstGeom>
        </p:spPr>
      </p:pic>
      <p:pic>
        <p:nvPicPr>
          <p:cNvPr id="6" name="Picture 5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055" y="1417639"/>
            <a:ext cx="4623288" cy="462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68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2: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 </a:t>
            </a:r>
            <a:r>
              <a:rPr lang="zh-CN" altLang="zh-CN" dirty="0"/>
              <a:t>=</a:t>
            </a:r>
            <a:r>
              <a:rPr lang="zh-CN" altLang="en-US" dirty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0.1</a:t>
            </a:r>
          </a:p>
          <a:p>
            <a:pPr lvl="2"/>
            <a:r>
              <a:rPr lang="en-US" altLang="zh-CN" dirty="0"/>
              <a:t>Size of Batch 1: p</a:t>
            </a:r>
            <a:r>
              <a:rPr lang="en-US" altLang="zh-CN" baseline="-25000" dirty="0"/>
              <a:t>1</a:t>
            </a:r>
            <a:r>
              <a:rPr lang="en-US" altLang="zh-CN" dirty="0"/>
              <a:t> = </a:t>
            </a:r>
            <a:r>
              <a:rPr lang="en-US" altLang="zh-CN" dirty="0" smtClean="0"/>
              <a:t>0.1</a:t>
            </a:r>
            <a:endParaRPr lang="en-US" altLang="zh-CN" dirty="0"/>
          </a:p>
          <a:p>
            <a:pPr lvl="2"/>
            <a:r>
              <a:rPr lang="en-US" altLang="zh-CN" dirty="0"/>
              <a:t>Size of Batch 2: p</a:t>
            </a:r>
            <a:r>
              <a:rPr lang="en-US" altLang="zh-CN" baseline="-25000" dirty="0"/>
              <a:t>2</a:t>
            </a:r>
            <a:r>
              <a:rPr lang="en-US" altLang="zh-CN" dirty="0"/>
              <a:t> = </a:t>
            </a:r>
            <a:r>
              <a:rPr lang="en-US" altLang="zh-CN" dirty="0" smtClean="0"/>
              <a:t>0.9</a:t>
            </a:r>
          </a:p>
          <a:p>
            <a:pPr lvl="1"/>
            <a:r>
              <a:rPr lang="en-US" dirty="0" smtClean="0"/>
              <a:t>Angle(b, y) = 90°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additive.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</a:t>
            </a:r>
            <a:r>
              <a:rPr lang="en-US" altLang="zh-CN" dirty="0" smtClean="0"/>
              <a:t>10.53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2143402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2: </a:t>
            </a:r>
            <a:r>
              <a:rPr lang="en-US" dirty="0"/>
              <a:t>Data Set </a:t>
            </a:r>
            <a:r>
              <a:rPr lang="en-US" dirty="0" smtClean="0"/>
              <a:t>2</a:t>
            </a:r>
            <a:endParaRPr lang="en-US" dirty="0"/>
          </a:p>
        </p:txBody>
      </p:sp>
      <p:pic>
        <p:nvPicPr>
          <p:cNvPr id="5" name="Picture 4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9164"/>
            <a:ext cx="4495069" cy="5618836"/>
          </a:xfrm>
          <a:prstGeom prst="rect">
            <a:avLst/>
          </a:prstGeom>
        </p:spPr>
      </p:pic>
      <p:pic>
        <p:nvPicPr>
          <p:cNvPr id="6" name="Picture 5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931" y="1239164"/>
            <a:ext cx="4495069" cy="561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295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1: 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zh-CN" altLang="zh-CN" dirty="0"/>
              <a:t>2</a:t>
            </a:r>
            <a:endParaRPr lang="en-US" dirty="0"/>
          </a:p>
        </p:txBody>
      </p:sp>
      <p:pic>
        <p:nvPicPr>
          <p:cNvPr id="5" name="Picture 4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300458"/>
            <a:ext cx="4694000" cy="4694000"/>
          </a:xfrm>
          <a:prstGeom prst="rect">
            <a:avLst/>
          </a:prstGeom>
        </p:spPr>
      </p:pic>
      <p:pic>
        <p:nvPicPr>
          <p:cNvPr id="6" name="Picture 5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292" y="1300458"/>
            <a:ext cx="4674708" cy="467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235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1: Additive Batch Effect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size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estimation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085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3: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 </a:t>
            </a:r>
            <a:r>
              <a:rPr lang="zh-CN" altLang="zh-CN" dirty="0"/>
              <a:t>=</a:t>
            </a:r>
            <a:r>
              <a:rPr lang="zh-CN" altLang="en-US" dirty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0.4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0.4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0.6</a:t>
            </a:r>
          </a:p>
          <a:p>
            <a:pPr lvl="1"/>
            <a:r>
              <a:rPr lang="en-US" dirty="0" smtClean="0"/>
              <a:t>Angle(b, y) = 90°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multiplicative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</a:t>
            </a:r>
            <a:r>
              <a:rPr lang="en-US" altLang="zh-CN" dirty="0" smtClean="0"/>
              <a:t>68.93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382785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of Surrogate Variable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overall goal of SVA is to provide a more accurate and reproducible parsing of signal and noise in the analysis of an expression study when EH is present.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063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1: Data Set 3</a:t>
            </a:r>
            <a:endParaRPr lang="en-US" dirty="0"/>
          </a:p>
        </p:txBody>
      </p:sp>
      <p:pic>
        <p:nvPicPr>
          <p:cNvPr id="9" name="Picture 8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10" name="Picture 9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413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1: Data Set 3</a:t>
            </a:r>
            <a:endParaRPr lang="en-US" dirty="0"/>
          </a:p>
        </p:txBody>
      </p:sp>
      <p:pic>
        <p:nvPicPr>
          <p:cNvPr id="3" name="Picture 2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406434" cy="4406434"/>
          </a:xfrm>
          <a:prstGeom prst="rect">
            <a:avLst/>
          </a:prstGeom>
        </p:spPr>
      </p:pic>
      <p:pic>
        <p:nvPicPr>
          <p:cNvPr id="4" name="Picture 3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596" y="1412668"/>
            <a:ext cx="4411404" cy="441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853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4: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 </a:t>
            </a:r>
            <a:r>
              <a:rPr lang="zh-CN" altLang="zh-CN" dirty="0"/>
              <a:t>=</a:t>
            </a:r>
            <a:r>
              <a:rPr lang="zh-CN" altLang="en-US" dirty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0.1</a:t>
            </a:r>
          </a:p>
          <a:p>
            <a:pPr lvl="2"/>
            <a:r>
              <a:rPr lang="en-US" altLang="zh-CN" dirty="0"/>
              <a:t>Size of Batch 1: p</a:t>
            </a:r>
            <a:r>
              <a:rPr lang="en-US" altLang="zh-CN" baseline="-25000" dirty="0"/>
              <a:t>1</a:t>
            </a:r>
            <a:r>
              <a:rPr lang="en-US" altLang="zh-CN" dirty="0"/>
              <a:t> = </a:t>
            </a:r>
            <a:r>
              <a:rPr lang="en-US" altLang="zh-CN" dirty="0" smtClean="0"/>
              <a:t>0.1</a:t>
            </a:r>
            <a:endParaRPr lang="en-US" altLang="zh-CN" dirty="0"/>
          </a:p>
          <a:p>
            <a:pPr lvl="2"/>
            <a:r>
              <a:rPr lang="en-US" altLang="zh-CN" dirty="0"/>
              <a:t>Size of Batch 2: p</a:t>
            </a:r>
            <a:r>
              <a:rPr lang="en-US" altLang="zh-CN" baseline="-25000" dirty="0"/>
              <a:t>2</a:t>
            </a:r>
            <a:r>
              <a:rPr lang="en-US" altLang="zh-CN" dirty="0"/>
              <a:t> = </a:t>
            </a:r>
            <a:r>
              <a:rPr lang="en-US" altLang="zh-CN" dirty="0" smtClean="0"/>
              <a:t>0.9</a:t>
            </a:r>
          </a:p>
          <a:p>
            <a:pPr lvl="1"/>
            <a:r>
              <a:rPr lang="en-US" dirty="0" smtClean="0"/>
              <a:t>Angle(b, y) = 90°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multiplicative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67.47°</a:t>
            </a:r>
          </a:p>
        </p:txBody>
      </p:sp>
    </p:spTree>
    <p:extLst>
      <p:ext uri="{BB962C8B-B14F-4D97-AF65-F5344CB8AC3E}">
        <p14:creationId xmlns:p14="http://schemas.microsoft.com/office/powerpoint/2010/main" val="2534209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1: Data Set </a:t>
            </a:r>
            <a:r>
              <a:rPr lang="en-US" altLang="zh-CN" dirty="0" smtClean="0"/>
              <a:t>4</a:t>
            </a:r>
            <a:endParaRPr lang="en-US" dirty="0"/>
          </a:p>
        </p:txBody>
      </p:sp>
      <p:pic>
        <p:nvPicPr>
          <p:cNvPr id="4" name="Picture 3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5" name="Picture 4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943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1: Data Set 4</a:t>
            </a:r>
            <a:endParaRPr lang="en-US" dirty="0"/>
          </a:p>
        </p:txBody>
      </p:sp>
      <p:pic>
        <p:nvPicPr>
          <p:cNvPr id="3" name="Picture 2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737566" cy="4737566"/>
          </a:xfrm>
          <a:prstGeom prst="rect">
            <a:avLst/>
          </a:prstGeom>
        </p:spPr>
      </p:pic>
      <p:pic>
        <p:nvPicPr>
          <p:cNvPr id="4" name="Picture 3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434" y="1417638"/>
            <a:ext cx="4737566" cy="4737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39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1: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0.6,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0.4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0.5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0.5</a:t>
            </a:r>
          </a:p>
          <a:p>
            <a:pPr lvl="1"/>
            <a:r>
              <a:rPr lang="en-US" dirty="0" smtClean="0"/>
              <a:t>Angle(b, y) = </a:t>
            </a:r>
            <a:r>
              <a:rPr lang="en-US" altLang="zh-CN" dirty="0" smtClean="0"/>
              <a:t>78.46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additive.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</a:t>
            </a:r>
            <a:r>
              <a:rPr lang="en-US" altLang="zh-CN" dirty="0" smtClean="0"/>
              <a:t>5</a:t>
            </a:r>
            <a:r>
              <a:rPr lang="en-US" dirty="0" smtClean="0"/>
              <a:t>.</a:t>
            </a:r>
            <a:r>
              <a:rPr lang="en-US" altLang="zh-CN" dirty="0" smtClean="0"/>
              <a:t>84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3986722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2: Data Set 1</a:t>
            </a:r>
            <a:endParaRPr lang="en-US" dirty="0"/>
          </a:p>
        </p:txBody>
      </p:sp>
      <p:pic>
        <p:nvPicPr>
          <p:cNvPr id="4" name="Picture 3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2696"/>
            <a:ext cx="4532243" cy="5665304"/>
          </a:xfrm>
          <a:prstGeom prst="rect">
            <a:avLst/>
          </a:prstGeom>
        </p:spPr>
      </p:pic>
      <p:pic>
        <p:nvPicPr>
          <p:cNvPr id="5" name="Picture 4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243" y="1192696"/>
            <a:ext cx="4532243" cy="56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86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endParaRPr lang="en-US" dirty="0"/>
          </a:p>
        </p:txBody>
      </p:sp>
      <p:pic>
        <p:nvPicPr>
          <p:cNvPr id="5" name="Picture 4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576819" cy="4576819"/>
          </a:xfrm>
          <a:prstGeom prst="rect">
            <a:avLst/>
          </a:prstGeom>
        </p:spPr>
      </p:pic>
      <p:pic>
        <p:nvPicPr>
          <p:cNvPr id="6" name="Picture 5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566" y="1417638"/>
            <a:ext cx="4581777" cy="458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58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2: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0.9,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0.1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0.5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0.5</a:t>
            </a:r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36.87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additive.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82</a:t>
            </a:r>
            <a:r>
              <a:rPr lang="en-US" dirty="0" smtClean="0"/>
              <a:t>.</a:t>
            </a:r>
            <a:r>
              <a:rPr lang="zh-CN" altLang="zh-CN" dirty="0" smtClean="0"/>
              <a:t>6</a:t>
            </a:r>
            <a:r>
              <a:rPr lang="en-US" altLang="zh-CN" dirty="0" smtClean="0"/>
              <a:t>9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319256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4" name="Picture 3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5" name="Picture 4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500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Review of Surrogate Variable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Step 1: Detect the surrogate variable</a:t>
            </a:r>
          </a:p>
          <a:p>
            <a:pPr lvl="1"/>
            <a:r>
              <a:rPr lang="en-US" dirty="0" smtClean="0"/>
              <a:t> Remove the signal due to the primary variable of interest to obtain a residual expression matrix.</a:t>
            </a:r>
          </a:p>
          <a:p>
            <a:pPr lvl="1"/>
            <a:r>
              <a:rPr lang="en-US" dirty="0" smtClean="0"/>
              <a:t>Apply a decomposition to the residual expression matrix to identify signatures of EH (Expression Heterogeneity).</a:t>
            </a:r>
          </a:p>
          <a:p>
            <a:pPr lvl="1"/>
            <a:r>
              <a:rPr lang="en-US" dirty="0" smtClean="0"/>
              <a:t>Use a statistical test to determine the singular vectors that represent significantly more variation than would be expected by chance.</a:t>
            </a:r>
          </a:p>
          <a:p>
            <a:pPr marL="0" indent="0">
              <a:buNone/>
            </a:pPr>
            <a:r>
              <a:rPr lang="en-US" dirty="0" smtClean="0"/>
              <a:t>To ensure that the surrogate variables indeed estimate EH and not the signal.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530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</a:t>
            </a:r>
            <a:r>
              <a:rPr lang="zh-CN" altLang="en-US" dirty="0" smtClean="0"/>
              <a:t>: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5" name="Picture 4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417639"/>
            <a:ext cx="4607798" cy="4607798"/>
          </a:xfrm>
          <a:prstGeom prst="rect">
            <a:avLst/>
          </a:prstGeom>
        </p:spPr>
      </p:pic>
      <p:pic>
        <p:nvPicPr>
          <p:cNvPr id="6" name="Picture 5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200" y="1417638"/>
            <a:ext cx="4607799" cy="460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853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</a:t>
            </a:r>
            <a:r>
              <a:rPr lang="en-US" altLang="zh-CN" dirty="0" smtClean="0"/>
              <a:t>2: Additive Batch Effect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Positive</a:t>
            </a:r>
            <a:r>
              <a:rPr lang="zh-CN" altLang="en-US" dirty="0" smtClean="0"/>
              <a:t> </a:t>
            </a:r>
            <a:r>
              <a:rPr lang="en-US" altLang="zh-CN" dirty="0"/>
              <a:t>c</a:t>
            </a:r>
            <a:r>
              <a:rPr lang="en-US" dirty="0" smtClean="0"/>
              <a:t>orrelation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between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amplify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estimation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amplification.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58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3: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0.6,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0.4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0.5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0.5</a:t>
            </a:r>
          </a:p>
          <a:p>
            <a:pPr lvl="1"/>
            <a:r>
              <a:rPr lang="en-US" dirty="0" smtClean="0"/>
              <a:t>Angle(b, y) = </a:t>
            </a:r>
            <a:r>
              <a:rPr lang="en-US" altLang="zh-CN" dirty="0" smtClean="0"/>
              <a:t>78.46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multiplicative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= 62.52°</a:t>
            </a:r>
          </a:p>
        </p:txBody>
      </p:sp>
    </p:spTree>
    <p:extLst>
      <p:ext uri="{BB962C8B-B14F-4D97-AF65-F5344CB8AC3E}">
        <p14:creationId xmlns:p14="http://schemas.microsoft.com/office/powerpoint/2010/main" val="3657738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</a:t>
            </a:r>
            <a:r>
              <a:rPr lang="en-US" altLang="zh-CN" dirty="0"/>
              <a:t>2</a:t>
            </a:r>
            <a:r>
              <a:rPr lang="zh-CN" altLang="en-US" dirty="0"/>
              <a:t>: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  <a:endParaRPr lang="en-US" dirty="0"/>
          </a:p>
        </p:txBody>
      </p:sp>
      <p:pic>
        <p:nvPicPr>
          <p:cNvPr id="3" name="Picture 2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4" name="Picture 3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910" y="1417638"/>
            <a:ext cx="4327089" cy="5408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961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</a:t>
            </a:r>
            <a:r>
              <a:rPr lang="en-US" altLang="zh-CN" dirty="0"/>
              <a:t>2</a:t>
            </a:r>
            <a:r>
              <a:rPr lang="zh-CN" altLang="en-US" dirty="0"/>
              <a:t>: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/>
              <a:t>3</a:t>
            </a:r>
            <a:r>
              <a:rPr lang="zh-CN" altLang="en-US" dirty="0" smtClean="0"/>
              <a:t> </a:t>
            </a:r>
            <a:endParaRPr lang="en-US" dirty="0"/>
          </a:p>
        </p:txBody>
      </p:sp>
      <p:pic>
        <p:nvPicPr>
          <p:cNvPr id="3" name="Picture 2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669757" cy="4669757"/>
          </a:xfrm>
          <a:prstGeom prst="rect">
            <a:avLst/>
          </a:prstGeom>
        </p:spPr>
      </p:pic>
      <p:pic>
        <p:nvPicPr>
          <p:cNvPr id="4" name="Picture 3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804" y="1417638"/>
            <a:ext cx="4690196" cy="469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254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 smtClean="0"/>
              <a:t>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/>
              <a:t>4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0.9,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0.1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0.5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0.5</a:t>
            </a:r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36.87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multiplicative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87.30</a:t>
            </a:r>
            <a:r>
              <a:rPr lang="en-US" dirty="0" smtClean="0"/>
              <a:t>°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88.83</a:t>
            </a:r>
            <a:r>
              <a:rPr lang="en-US" dirty="0" smtClean="0"/>
              <a:t>°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88.65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2625009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</a:t>
            </a:r>
            <a:r>
              <a:rPr lang="en-US" altLang="zh-CN" dirty="0"/>
              <a:t>2</a:t>
            </a:r>
            <a:r>
              <a:rPr lang="zh-CN" altLang="en-US" dirty="0"/>
              <a:t>: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endParaRPr lang="en-US" dirty="0"/>
          </a:p>
        </p:txBody>
      </p:sp>
      <p:pic>
        <p:nvPicPr>
          <p:cNvPr id="3" name="Picture 2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00784"/>
            <a:ext cx="4525773" cy="5657216"/>
          </a:xfrm>
          <a:prstGeom prst="rect">
            <a:avLst/>
          </a:prstGeom>
        </p:spPr>
      </p:pic>
      <p:pic>
        <p:nvPicPr>
          <p:cNvPr id="7" name="Picture 6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5914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</a:t>
            </a:r>
            <a:r>
              <a:rPr lang="en-US" altLang="zh-CN" dirty="0"/>
              <a:t>2</a:t>
            </a:r>
            <a:r>
              <a:rPr lang="zh-CN" altLang="en-US" dirty="0"/>
              <a:t>: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4</a:t>
            </a:r>
            <a:r>
              <a:rPr lang="zh-CN" altLang="en-US" dirty="0" smtClean="0"/>
              <a:t> </a:t>
            </a:r>
            <a:endParaRPr lang="en-US" dirty="0"/>
          </a:p>
        </p:txBody>
      </p:sp>
      <p:pic>
        <p:nvPicPr>
          <p:cNvPr id="3" name="Picture 2" descr="ubg3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492" y="1417638"/>
            <a:ext cx="4435508" cy="4435508"/>
          </a:xfrm>
          <a:prstGeom prst="rect">
            <a:avLst/>
          </a:prstGeom>
        </p:spPr>
      </p:pic>
      <p:pic>
        <p:nvPicPr>
          <p:cNvPr id="4" name="Picture 3" descr="ubg2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435508" cy="443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1127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1: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0.55,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0.35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0.45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0.55</a:t>
            </a:r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78.40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additive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7.09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2076729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3: Data Set 1</a:t>
            </a:r>
            <a:endParaRPr lang="en-US" dirty="0"/>
          </a:p>
        </p:txBody>
      </p:sp>
      <p:pic>
        <p:nvPicPr>
          <p:cNvPr id="4" name="Picture 3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5" name="Picture 4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36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of Surrogate Variable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 2: Identify the subset of genes driving each orthogonal signature of EH.</a:t>
            </a:r>
          </a:p>
          <a:p>
            <a:pPr lvl="1"/>
            <a:r>
              <a:rPr lang="en-US" dirty="0" smtClean="0"/>
              <a:t>Apply a significance analysis of associations between genes and the EH signatures on the residual matrix. </a:t>
            </a:r>
          </a:p>
          <a:p>
            <a:pPr marL="0" indent="0">
              <a:buNone/>
            </a:pPr>
            <a:r>
              <a:rPr lang="en-US" dirty="0" smtClean="0"/>
              <a:t>To ensure an accurate estimate of each surrogate variable by identifying the specific subset of genes driving each EH signature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7109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3: Data Set 1 </a:t>
            </a:r>
            <a:endParaRPr lang="en-US" dirty="0"/>
          </a:p>
        </p:txBody>
      </p:sp>
      <p:pic>
        <p:nvPicPr>
          <p:cNvPr id="5" name="Picture 4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417637"/>
            <a:ext cx="4600073" cy="4600073"/>
          </a:xfrm>
          <a:prstGeom prst="rect">
            <a:avLst/>
          </a:prstGeom>
        </p:spPr>
      </p:pic>
      <p:pic>
        <p:nvPicPr>
          <p:cNvPr id="6" name="Picture 5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073" y="1417638"/>
            <a:ext cx="4543927" cy="454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53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/>
              <a:t>2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0.4,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0.1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</a:t>
            </a:r>
            <a:r>
              <a:rPr lang="en-US" altLang="zh-CN" dirty="0"/>
              <a:t>2</a:t>
            </a:r>
            <a:r>
              <a:rPr lang="en-US" altLang="zh-CN" dirty="0" smtClean="0"/>
              <a:t>5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</a:t>
            </a:r>
            <a:r>
              <a:rPr lang="zh-CN" altLang="zh-CN" dirty="0"/>
              <a:t>7</a:t>
            </a:r>
            <a:r>
              <a:rPr lang="en-US" altLang="zh-CN" dirty="0" smtClean="0"/>
              <a:t>5</a:t>
            </a:r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69.73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additive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zh-CN" altLang="zh-CN" dirty="0" smtClean="0"/>
              <a:t>8</a:t>
            </a:r>
            <a:r>
              <a:rPr lang="en-US" altLang="zh-CN" dirty="0" smtClean="0"/>
              <a:t>.31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3666106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3: Data Set 2</a:t>
            </a:r>
            <a:endParaRPr lang="en-US" dirty="0"/>
          </a:p>
        </p:txBody>
      </p:sp>
      <p:pic>
        <p:nvPicPr>
          <p:cNvPr id="4" name="Picture 3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5" name="Picture 4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17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</a:t>
            </a:r>
            <a:r>
              <a:rPr lang="zh-CN" altLang="zh-CN" dirty="0"/>
              <a:t> </a:t>
            </a:r>
            <a:r>
              <a:rPr lang="en-US" altLang="zh-CN" dirty="0" smtClean="0"/>
              <a:t>3: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636025" cy="4636025"/>
          </a:xfrm>
          <a:prstGeom prst="rect">
            <a:avLst/>
          </a:prstGeom>
        </p:spPr>
      </p:pic>
      <p:pic>
        <p:nvPicPr>
          <p:cNvPr id="6" name="Picture 5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497" y="1417638"/>
            <a:ext cx="4636025" cy="463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738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Unbalance Design Case 3: Additive Batch Effect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estimation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both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amplified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then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shifted.</a:t>
            </a:r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shift.</a:t>
            </a:r>
          </a:p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SVA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adjust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amplification.</a:t>
            </a:r>
          </a:p>
        </p:txBody>
      </p:sp>
    </p:spTree>
    <p:extLst>
      <p:ext uri="{BB962C8B-B14F-4D97-AF65-F5344CB8AC3E}">
        <p14:creationId xmlns:p14="http://schemas.microsoft.com/office/powerpoint/2010/main" val="262158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</a:t>
            </a:r>
            <a:r>
              <a:rPr lang="en-US" dirty="0"/>
              <a:t>3</a:t>
            </a:r>
            <a:r>
              <a:rPr lang="en-US" dirty="0" smtClean="0"/>
              <a:t>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0.55,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0.35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0.45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0.55</a:t>
            </a:r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78.40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multiplicative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60.81</a:t>
            </a:r>
            <a:r>
              <a:rPr lang="en-US" dirty="0" smtClean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202192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3: Data Set </a:t>
            </a:r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4" name="Picture 3" descr="ubg1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5" name="Picture 4" descr="ubg4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155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3: Data Set 3</a:t>
            </a:r>
          </a:p>
        </p:txBody>
      </p:sp>
      <p:pic>
        <p:nvPicPr>
          <p:cNvPr id="3" name="Picture 2" descr="ubg2.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414211" cy="4414211"/>
          </a:xfrm>
          <a:prstGeom prst="rect">
            <a:avLst/>
          </a:prstGeom>
        </p:spPr>
      </p:pic>
      <p:pic>
        <p:nvPicPr>
          <p:cNvPr id="7" name="Picture 6" descr="ubg3.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108" y="1404957"/>
            <a:ext cx="4426892" cy="442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8134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Unbalance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Set 4: </a:t>
            </a:r>
          </a:p>
          <a:p>
            <a:pPr lvl="1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0.4,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baseline="-25000" dirty="0" smtClean="0"/>
              <a:t> </a:t>
            </a:r>
            <a:r>
              <a:rPr lang="en-US" altLang="zh-CN" dirty="0" smtClean="0"/>
              <a:t>= 0.1</a:t>
            </a:r>
          </a:p>
          <a:p>
            <a:pPr lvl="2"/>
            <a:r>
              <a:rPr lang="en-US" altLang="zh-CN" dirty="0" smtClean="0"/>
              <a:t>Size of Batch 1: p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 = 0.</a:t>
            </a:r>
            <a:r>
              <a:rPr lang="en-US" altLang="zh-CN" dirty="0"/>
              <a:t>2</a:t>
            </a:r>
            <a:r>
              <a:rPr lang="en-US" altLang="zh-CN" dirty="0" smtClean="0"/>
              <a:t>5</a:t>
            </a:r>
          </a:p>
          <a:p>
            <a:pPr lvl="2"/>
            <a:r>
              <a:rPr lang="en-US" altLang="zh-CN" dirty="0" smtClean="0"/>
              <a:t>Size of Batch 2: p</a:t>
            </a:r>
            <a:r>
              <a:rPr lang="en-US" altLang="zh-CN" baseline="-25000" dirty="0" smtClean="0"/>
              <a:t>2</a:t>
            </a:r>
            <a:r>
              <a:rPr lang="en-US" altLang="zh-CN" dirty="0" smtClean="0"/>
              <a:t> = 0.</a:t>
            </a:r>
            <a:r>
              <a:rPr lang="zh-CN" altLang="zh-CN" dirty="0"/>
              <a:t>7</a:t>
            </a:r>
            <a:r>
              <a:rPr lang="en-US" altLang="zh-CN" dirty="0" smtClean="0"/>
              <a:t>5</a:t>
            </a:r>
          </a:p>
          <a:p>
            <a:pPr lvl="1"/>
            <a:r>
              <a:rPr lang="en-US" dirty="0" smtClean="0"/>
              <a:t>Angle(b, y) </a:t>
            </a:r>
            <a:r>
              <a:rPr lang="en-US" altLang="zh-CN" dirty="0" smtClean="0"/>
              <a:t>= 69.73</a:t>
            </a:r>
            <a:r>
              <a:rPr lang="en-US" dirty="0" smtClean="0"/>
              <a:t>°</a:t>
            </a:r>
          </a:p>
          <a:p>
            <a:pPr lvl="1"/>
            <a:r>
              <a:rPr lang="en-US" altLang="zh-CN" dirty="0" smtClean="0"/>
              <a:t>Batch </a:t>
            </a:r>
            <a:r>
              <a:rPr lang="en-US" altLang="zh-CN" dirty="0"/>
              <a:t>effect is </a:t>
            </a:r>
            <a:r>
              <a:rPr lang="en-US" altLang="zh-CN" dirty="0" smtClean="0"/>
              <a:t>multiplicative</a:t>
            </a:r>
            <a:r>
              <a:rPr lang="en-US" altLang="zh-CN" dirty="0"/>
              <a:t>.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Angle(b, </a:t>
            </a:r>
            <a:r>
              <a:rPr lang="en-US" dirty="0" err="1" smtClean="0"/>
              <a:t>sv</a:t>
            </a:r>
            <a:r>
              <a:rPr lang="en-US" dirty="0" smtClean="0"/>
              <a:t>)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83.83</a:t>
            </a:r>
            <a:r>
              <a:rPr lang="en-US" dirty="0" smtClean="0"/>
              <a:t>°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85.13</a:t>
            </a:r>
            <a:r>
              <a:rPr lang="en-US" dirty="0" smtClean="0"/>
              <a:t>°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84.11</a:t>
            </a:r>
            <a:r>
              <a:rPr lang="en-US" dirty="0" smtClean="0"/>
              <a:t>°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89.36</a:t>
            </a:r>
            <a:r>
              <a:rPr lang="en-US" dirty="0"/>
              <a:t>°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25738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3: Data Set 4</a:t>
            </a:r>
          </a:p>
        </p:txBody>
      </p:sp>
      <p:pic>
        <p:nvPicPr>
          <p:cNvPr id="3" name="Picture 2" descr="ubg1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352290" cy="5440362"/>
          </a:xfrm>
          <a:prstGeom prst="rect">
            <a:avLst/>
          </a:prstGeom>
        </p:spPr>
      </p:pic>
      <p:pic>
        <p:nvPicPr>
          <p:cNvPr id="4" name="Picture 3" descr="ubg4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10" y="1417638"/>
            <a:ext cx="4352290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480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of Surrogate Variable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 3: For each subset of genes, build a surrogate variable based on the full EH signature of that subset in the original expression data.</a:t>
            </a:r>
          </a:p>
          <a:p>
            <a:pPr marL="0" indent="0">
              <a:buNone/>
            </a:pPr>
            <a:r>
              <a:rPr lang="en-US" dirty="0" smtClean="0"/>
              <a:t>To allow for correlation between the primary variable and the surrogate variable by building the surrogate variables on the original expression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26828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Unbalance Design Case 3: Data Set 4</a:t>
            </a:r>
          </a:p>
        </p:txBody>
      </p:sp>
      <p:pic>
        <p:nvPicPr>
          <p:cNvPr id="3" name="Picture 2" descr="ubg2.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7638"/>
            <a:ext cx="4561330" cy="4561330"/>
          </a:xfrm>
          <a:prstGeom prst="rect">
            <a:avLst/>
          </a:prstGeom>
        </p:spPr>
      </p:pic>
      <p:pic>
        <p:nvPicPr>
          <p:cNvPr id="4" name="Picture 3" descr="ubg3.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542" y="1263510"/>
            <a:ext cx="4715458" cy="4715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480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 of Surrogate Variable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 4: Include all significant surrogate variables as covariates in subsequent regression analysis.</a:t>
            </a:r>
          </a:p>
          <a:p>
            <a:pPr marL="0" indent="0">
              <a:buNone/>
            </a:pPr>
            <a:r>
              <a:rPr lang="en-US" dirty="0" smtClean="0"/>
              <a:t>To take into account the fact that a surrogate variable may have a different effect on each gene.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042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High</a:t>
            </a:r>
            <a:r>
              <a:rPr lang="zh-CN" altLang="en-US" dirty="0" smtClean="0"/>
              <a:t> </a:t>
            </a:r>
            <a:r>
              <a:rPr lang="en-US" altLang="zh-CN" dirty="0" smtClean="0"/>
              <a:t>dimension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low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size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setting:</a:t>
            </a:r>
          </a:p>
          <a:p>
            <a:pPr lvl="1"/>
            <a:r>
              <a:rPr lang="zh-CN" altLang="zh-CN" dirty="0" smtClean="0"/>
              <a:t>8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columns,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100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rows</a:t>
            </a:r>
          </a:p>
          <a:p>
            <a:pPr lvl="1"/>
            <a:r>
              <a:rPr lang="zh-CN" altLang="zh-CN" dirty="0" smtClean="0"/>
              <a:t>8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associated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classes: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2.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2"/>
            <a:r>
              <a:rPr lang="en-US" altLang="zh-CN" dirty="0"/>
              <a:t>Primary Variable Vector: y = (1</a:t>
            </a:r>
            <a:r>
              <a:rPr lang="en-US" altLang="zh-CN" baseline="-25000" dirty="0"/>
              <a:t>n11</a:t>
            </a:r>
            <a:r>
              <a:rPr lang="en-US" altLang="zh-CN" dirty="0"/>
              <a:t>, 1</a:t>
            </a:r>
            <a:r>
              <a:rPr lang="en-US" altLang="zh-CN" baseline="-25000" dirty="0"/>
              <a:t>n12</a:t>
            </a:r>
            <a:r>
              <a:rPr lang="en-US" altLang="zh-CN" dirty="0"/>
              <a:t>, 0</a:t>
            </a:r>
            <a:r>
              <a:rPr lang="en-US" altLang="zh-CN" baseline="-25000" dirty="0"/>
              <a:t>n21</a:t>
            </a:r>
            <a:r>
              <a:rPr lang="en-US" altLang="zh-CN" dirty="0"/>
              <a:t>, 0</a:t>
            </a:r>
            <a:r>
              <a:rPr lang="en-US" altLang="zh-CN" baseline="-25000" dirty="0"/>
              <a:t>n22</a:t>
            </a:r>
            <a:r>
              <a:rPr lang="en-US" altLang="zh-CN" dirty="0" smtClean="0"/>
              <a:t>)</a:t>
            </a:r>
          </a:p>
          <a:p>
            <a:pPr lvl="1"/>
            <a:r>
              <a:rPr lang="zh-CN" altLang="zh-CN" dirty="0" smtClean="0"/>
              <a:t>8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batches: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</a:p>
          <a:p>
            <a:pPr lvl="2"/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</a:p>
          <a:p>
            <a:pPr lvl="2"/>
            <a:r>
              <a:rPr lang="el-GR" dirty="0" smtClean="0"/>
              <a:t>π</a:t>
            </a:r>
            <a:r>
              <a:rPr lang="en-US" altLang="zh-CN" baseline="-25000" dirty="0" smtClean="0"/>
              <a:t>2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</a:t>
            </a:r>
            <a:r>
              <a:rPr lang="zh-CN" altLang="en-US" dirty="0" smtClean="0"/>
              <a:t> </a:t>
            </a:r>
            <a:r>
              <a:rPr lang="zh-CN" altLang="zh-CN" dirty="0" smtClean="0"/>
              <a:t>2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</a:p>
          <a:p>
            <a:pPr lvl="2"/>
            <a:r>
              <a:rPr lang="en-US" altLang="zh-CN" dirty="0" smtClean="0"/>
              <a:t>Batch </a:t>
            </a:r>
            <a:r>
              <a:rPr lang="en-US" altLang="zh-CN" dirty="0"/>
              <a:t>Vector: y = (1</a:t>
            </a:r>
            <a:r>
              <a:rPr lang="en-US" altLang="zh-CN" baseline="-25000" dirty="0"/>
              <a:t>n11</a:t>
            </a:r>
            <a:r>
              <a:rPr lang="en-US" altLang="zh-CN" dirty="0"/>
              <a:t>, </a:t>
            </a:r>
            <a:r>
              <a:rPr lang="en-US" altLang="zh-CN" dirty="0" smtClean="0"/>
              <a:t>0</a:t>
            </a:r>
            <a:r>
              <a:rPr lang="en-US" altLang="zh-CN" baseline="-25000" dirty="0" smtClean="0"/>
              <a:t>n12</a:t>
            </a:r>
            <a:r>
              <a:rPr lang="en-US" altLang="zh-CN" dirty="0"/>
              <a:t>, </a:t>
            </a:r>
            <a:r>
              <a:rPr lang="en-US" altLang="zh-CN" dirty="0" smtClean="0"/>
              <a:t>1</a:t>
            </a:r>
            <a:r>
              <a:rPr lang="en-US" altLang="zh-CN" baseline="-25000" dirty="0" smtClean="0"/>
              <a:t>n21</a:t>
            </a:r>
            <a:r>
              <a:rPr lang="en-US" altLang="zh-CN" dirty="0"/>
              <a:t>, 0</a:t>
            </a:r>
            <a:r>
              <a:rPr lang="en-US" altLang="zh-CN" baseline="-25000" dirty="0"/>
              <a:t>n22</a:t>
            </a:r>
            <a:r>
              <a:rPr lang="en-US" altLang="zh-CN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13439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of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Balance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 smtClean="0"/>
              <a:t>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0.5</a:t>
            </a:r>
          </a:p>
          <a:p>
            <a:r>
              <a:rPr lang="en-US" dirty="0" smtClean="0"/>
              <a:t>Unbalance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1"/>
            <a:r>
              <a:rPr lang="en-US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1: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 </a:t>
            </a:r>
            <a:r>
              <a:rPr lang="zh-CN" altLang="zh-CN" dirty="0" smtClean="0"/>
              <a:t>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/>
              <a:t>+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zh-CN" dirty="0" smtClean="0"/>
              <a:t>!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</a:p>
          <a:p>
            <a:pPr lvl="2"/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uncorrelated.</a:t>
            </a:r>
          </a:p>
          <a:p>
            <a:pPr lvl="2"/>
            <a:r>
              <a:rPr lang="en-US" dirty="0" smtClean="0"/>
              <a:t>Sizes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different.</a:t>
            </a:r>
          </a:p>
          <a:p>
            <a:pPr lvl="1"/>
            <a:r>
              <a:rPr lang="en-US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!=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zh-CN" dirty="0" smtClean="0"/>
              <a:t>,</a:t>
            </a:r>
            <a:r>
              <a:rPr lang="el-GR" dirty="0" smtClean="0"/>
              <a:t> 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/>
              <a:t>+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en-US" baseline="-25000" dirty="0" smtClean="0"/>
              <a:t> </a:t>
            </a:r>
            <a:r>
              <a:rPr lang="zh-CN" altLang="en-US" dirty="0" smtClean="0"/>
              <a:t>= </a:t>
            </a:r>
            <a:r>
              <a:rPr lang="en-US" altLang="zh-CN" dirty="0" smtClean="0"/>
              <a:t>1</a:t>
            </a:r>
            <a:r>
              <a:rPr lang="zh-CN" altLang="en-US" dirty="0" smtClean="0"/>
              <a:t>  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correlated.</a:t>
            </a:r>
          </a:p>
          <a:p>
            <a:pPr lvl="2"/>
            <a:r>
              <a:rPr lang="en-US" dirty="0" smtClean="0"/>
              <a:t>Sizes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same.</a:t>
            </a:r>
          </a:p>
          <a:p>
            <a:pPr lvl="1"/>
            <a:r>
              <a:rPr lang="en-US" dirty="0" smtClean="0"/>
              <a:t>Case</a:t>
            </a:r>
            <a:r>
              <a:rPr lang="zh-CN" altLang="en-US" dirty="0" smtClean="0"/>
              <a:t> </a:t>
            </a:r>
            <a:r>
              <a:rPr lang="zh-CN" altLang="zh-CN" dirty="0"/>
              <a:t>3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!=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zh-CN" dirty="0" smtClean="0"/>
              <a:t>,</a:t>
            </a:r>
            <a:r>
              <a:rPr lang="el-GR" dirty="0" smtClean="0"/>
              <a:t> π</a:t>
            </a:r>
            <a:r>
              <a:rPr lang="en-US" altLang="zh-CN" baseline="-25000" dirty="0" smtClean="0"/>
              <a:t>1</a:t>
            </a:r>
            <a:r>
              <a:rPr lang="zh-CN" altLang="en-US" baseline="-25000" dirty="0" smtClean="0"/>
              <a:t> </a:t>
            </a:r>
            <a:r>
              <a:rPr lang="zh-CN" altLang="zh-CN" dirty="0" smtClean="0"/>
              <a:t>+</a:t>
            </a:r>
            <a:r>
              <a:rPr lang="zh-CN" altLang="en-US" dirty="0" smtClean="0"/>
              <a:t> </a:t>
            </a:r>
            <a:r>
              <a:rPr lang="el-GR" dirty="0" smtClean="0"/>
              <a:t>π</a:t>
            </a:r>
            <a:r>
              <a:rPr lang="zh-CN" altLang="zh-CN" baseline="-25000" dirty="0" smtClean="0"/>
              <a:t>2</a:t>
            </a:r>
            <a:r>
              <a:rPr lang="zh-CN" altLang="en-US" baseline="-25000" dirty="0" smtClean="0"/>
              <a:t> </a:t>
            </a:r>
            <a:r>
              <a:rPr lang="en-US" altLang="zh-CN" dirty="0" smtClean="0"/>
              <a:t>!</a:t>
            </a:r>
            <a:r>
              <a:rPr lang="zh-CN" altLang="en-US" dirty="0" smtClean="0"/>
              <a:t>= </a:t>
            </a:r>
            <a:r>
              <a:rPr lang="en-US" altLang="zh-CN" dirty="0" smtClean="0"/>
              <a:t>1</a:t>
            </a:r>
            <a:r>
              <a:rPr lang="zh-CN" altLang="en-US" dirty="0" smtClean="0"/>
              <a:t>  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uncorrelated.</a:t>
            </a:r>
          </a:p>
          <a:p>
            <a:pPr lvl="2"/>
            <a:r>
              <a:rPr lang="en-US" dirty="0" smtClean="0"/>
              <a:t>Sizes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560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Fixed</a:t>
            </a:r>
            <a:r>
              <a:rPr lang="zh-CN" altLang="en-US" dirty="0" smtClean="0"/>
              <a:t> </a:t>
            </a:r>
            <a:r>
              <a:rPr lang="en-US" altLang="zh-CN" dirty="0"/>
              <a:t>E</a:t>
            </a:r>
            <a:r>
              <a:rPr lang="en-US" altLang="zh-CN" dirty="0" smtClean="0"/>
              <a:t>ffects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Way</a:t>
            </a:r>
            <a:r>
              <a:rPr lang="zh-CN" altLang="en-US" dirty="0" smtClean="0"/>
              <a:t> </a:t>
            </a:r>
            <a:r>
              <a:rPr lang="en-US" altLang="zh-CN" dirty="0" smtClean="0"/>
              <a:t>ANOVA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settings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 variable effect and batch effect.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t1: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t1</a:t>
            </a:r>
            <a:r>
              <a:rPr lang="zh-CN" altLang="en-US" dirty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t2: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t2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t3: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</a:p>
          <a:p>
            <a:pPr lvl="1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t3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t4: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  <a:r>
              <a:rPr lang="zh-CN" altLang="en-US" dirty="0" smtClean="0"/>
              <a:t>  </a:t>
            </a:r>
            <a:endParaRPr lang="en-US" altLang="zh-CN" dirty="0" smtClean="0"/>
          </a:p>
          <a:p>
            <a:pPr lvl="1"/>
            <a:r>
              <a:rPr lang="en-US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simulation,</a:t>
            </a:r>
            <a:r>
              <a:rPr lang="zh-CN" altLang="en-US" dirty="0" smtClean="0"/>
              <a:t> </a:t>
            </a:r>
            <a:r>
              <a:rPr lang="en-US" altLang="zh-CN" dirty="0" smtClean="0"/>
              <a:t>(t1,</a:t>
            </a:r>
            <a:r>
              <a:rPr lang="zh-CN" altLang="en-US" dirty="0" smtClean="0"/>
              <a:t> </a:t>
            </a:r>
            <a:r>
              <a:rPr lang="en-US" altLang="zh-CN" dirty="0" smtClean="0"/>
              <a:t>t2</a:t>
            </a:r>
            <a:r>
              <a:rPr lang="zh-CN" altLang="en-US" dirty="0" smtClean="0"/>
              <a:t>,</a:t>
            </a:r>
            <a:r>
              <a:rPr lang="en-US" altLang="zh-CN" dirty="0" smtClean="0"/>
              <a:t>t3,</a:t>
            </a:r>
            <a:r>
              <a:rPr lang="zh-CN" altLang="en-US" dirty="0" smtClean="0"/>
              <a:t> </a:t>
            </a:r>
            <a:r>
              <a:rPr lang="en-US" altLang="zh-CN" dirty="0" smtClean="0"/>
              <a:t>t4)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(20,</a:t>
            </a:r>
            <a:r>
              <a:rPr lang="zh-CN" altLang="en-US" dirty="0" smtClean="0"/>
              <a:t> </a:t>
            </a:r>
            <a:r>
              <a:rPr lang="zh-CN" altLang="zh-CN" dirty="0" smtClean="0"/>
              <a:t>4</a:t>
            </a:r>
            <a:r>
              <a:rPr lang="en-US" altLang="zh-CN" dirty="0" smtClean="0"/>
              <a:t>0,</a:t>
            </a:r>
            <a:r>
              <a:rPr lang="zh-CN" altLang="en-US" dirty="0" smtClean="0"/>
              <a:t> </a:t>
            </a:r>
            <a:r>
              <a:rPr lang="en-US" altLang="zh-CN" dirty="0" smtClean="0"/>
              <a:t>60,</a:t>
            </a:r>
            <a:r>
              <a:rPr lang="zh-CN" altLang="en-US" dirty="0" smtClean="0"/>
              <a:t> </a:t>
            </a:r>
            <a:r>
              <a:rPr lang="en-US" altLang="zh-CN" dirty="0" smtClean="0"/>
              <a:t>100)</a:t>
            </a:r>
          </a:p>
          <a:p>
            <a:pPr lvl="2"/>
            <a:r>
              <a:rPr lang="zh-CN" altLang="zh-CN" dirty="0" smtClean="0"/>
              <a:t>4</a:t>
            </a:r>
            <a:r>
              <a:rPr lang="en-US" altLang="zh-CN" dirty="0" smtClean="0"/>
              <a:t>0%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variable.</a:t>
            </a:r>
          </a:p>
          <a:p>
            <a:pPr lvl="2"/>
            <a:r>
              <a:rPr lang="zh-CN" altLang="zh-CN" dirty="0" smtClean="0"/>
              <a:t>4</a:t>
            </a:r>
            <a:r>
              <a:rPr lang="en-US" altLang="zh-CN" dirty="0" smtClean="0"/>
              <a:t>0</a:t>
            </a:r>
            <a:r>
              <a:rPr lang="zh-CN" altLang="en-US" dirty="0" smtClean="0"/>
              <a:t>%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batch.</a:t>
            </a:r>
          </a:p>
          <a:p>
            <a:pPr lvl="2"/>
            <a:r>
              <a:rPr lang="zh-CN" altLang="zh-CN" dirty="0" smtClean="0"/>
              <a:t>2</a:t>
            </a:r>
            <a:r>
              <a:rPr lang="en-US" altLang="zh-CN" dirty="0" smtClean="0"/>
              <a:t>0%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792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2504</TotalTime>
  <Words>1625</Words>
  <Application>Microsoft Macintosh PowerPoint</Application>
  <PresentationFormat>On-screen Show (4:3)</PresentationFormat>
  <Paragraphs>198</Paragraphs>
  <Slides>50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Surrogate Variable Analysis On Unbalanced Heterogeneity</vt:lpstr>
      <vt:lpstr>Review of Surrogate Variable Analysis</vt:lpstr>
      <vt:lpstr>Review of Surrogate Variable Analysis</vt:lpstr>
      <vt:lpstr>Review of Surrogate Variable Analysis</vt:lpstr>
      <vt:lpstr>Review of Surrogate Variable Analysis</vt:lpstr>
      <vt:lpstr>Review of Surrogate Variable Analysis</vt:lpstr>
      <vt:lpstr>Design of Simulation</vt:lpstr>
      <vt:lpstr>Design of Simulation</vt:lpstr>
      <vt:lpstr>Design of Simulation</vt:lpstr>
      <vt:lpstr>Location and Scale Batch Effect Model</vt:lpstr>
      <vt:lpstr>Design of Simulation</vt:lpstr>
      <vt:lpstr>Unbalance Design Case 1</vt:lpstr>
      <vt:lpstr>Unbalance Design Case 1: Data Set 1</vt:lpstr>
      <vt:lpstr>Unbalance Design Case 1: Data Set 1</vt:lpstr>
      <vt:lpstr>Unbalance Design Case 1</vt:lpstr>
      <vt:lpstr>Unbalance Design Case 2: Data Set 2</vt:lpstr>
      <vt:lpstr>Unbalance Design Case 1: Data Set 2</vt:lpstr>
      <vt:lpstr>Unbalance Design Case 1: Additive Batch Effect</vt:lpstr>
      <vt:lpstr>Unbalance Design Case 1</vt:lpstr>
      <vt:lpstr>Unbalance Design Case 1: Data Set 3</vt:lpstr>
      <vt:lpstr>Unbalance Design Case 1: Data Set 3</vt:lpstr>
      <vt:lpstr>Unbalance Design Case 1</vt:lpstr>
      <vt:lpstr>Unbalance Design Case 1: Data Set 4</vt:lpstr>
      <vt:lpstr>Unbalance Design Case 1: Data Set 4</vt:lpstr>
      <vt:lpstr>Unbalance Design Case 2</vt:lpstr>
      <vt:lpstr>Unbalance Design Case 2: Data Set 1</vt:lpstr>
      <vt:lpstr>Unbalance Design Case 2: Data Set 1</vt:lpstr>
      <vt:lpstr>Unbalance Design Case 2</vt:lpstr>
      <vt:lpstr>Unbalance Design Case 2: Data Set 2</vt:lpstr>
      <vt:lpstr>Unbalance Design Case 2: Data Set 2</vt:lpstr>
      <vt:lpstr>Unbalance Design Case 2: Additive Batch Effect</vt:lpstr>
      <vt:lpstr>Unbalance Design Case 2</vt:lpstr>
      <vt:lpstr>Unbalance Design Case 2: Data Set 3</vt:lpstr>
      <vt:lpstr>Unbalance Design Case 2: Data Set 3 </vt:lpstr>
      <vt:lpstr>Unbalance Design Case 2</vt:lpstr>
      <vt:lpstr>Unbalance Design Case 2: Data Set 4</vt:lpstr>
      <vt:lpstr>Unbalance Design Case 2: Data Set 4 </vt:lpstr>
      <vt:lpstr>Unbalance Design Case 3 </vt:lpstr>
      <vt:lpstr>Unbalance Design Case 3: Data Set 1</vt:lpstr>
      <vt:lpstr>Unbalance Design Case 3: Data Set 1 </vt:lpstr>
      <vt:lpstr>Unbalance Design Case 3 </vt:lpstr>
      <vt:lpstr>Unbalance Design Case 3: Data Set 2</vt:lpstr>
      <vt:lpstr>Unbalance Design Case 3: Data Set 2 </vt:lpstr>
      <vt:lpstr>Unbalance Design Case 3: Additive Batch Effect</vt:lpstr>
      <vt:lpstr>Unbalance Design Case 3 </vt:lpstr>
      <vt:lpstr>Unbalance Design Case 3: Data Set 3</vt:lpstr>
      <vt:lpstr>Unbalance Design Case 3: Data Set 3</vt:lpstr>
      <vt:lpstr>Unbalance Design Case 3 </vt:lpstr>
      <vt:lpstr>Unbalance Design Case 3: Data Set 4</vt:lpstr>
      <vt:lpstr>Unbalance Design Case 3: Data Set 4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Surrogate Variable Analysis On Mean Heterogeneity</dc:title>
  <dc:creator>Meilei Jiang</dc:creator>
  <cp:lastModifiedBy>Meilei Jiang</cp:lastModifiedBy>
  <cp:revision>40</cp:revision>
  <dcterms:created xsi:type="dcterms:W3CDTF">2015-09-16T13:57:10Z</dcterms:created>
  <dcterms:modified xsi:type="dcterms:W3CDTF">2015-10-01T00:34:24Z</dcterms:modified>
</cp:coreProperties>
</file>

<file path=docProps/thumbnail.jpeg>
</file>